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6" r:id="rId2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29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56" userDrawn="1">
          <p15:clr>
            <a:srgbClr val="A4A3A4"/>
          </p15:clr>
        </p15:guide>
        <p15:guide id="4" pos="403" userDrawn="1">
          <p15:clr>
            <a:srgbClr val="A4A3A4"/>
          </p15:clr>
        </p15:guide>
        <p15:guide id="5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DA"/>
    <a:srgbClr val="E74356"/>
    <a:srgbClr val="FFFBC9"/>
    <a:srgbClr val="E46A7C"/>
    <a:srgbClr val="F0838F"/>
    <a:srgbClr val="ED9BA7"/>
    <a:srgbClr val="F2717A"/>
    <a:srgbClr val="E67484"/>
    <a:srgbClr val="E25C6F"/>
    <a:srgbClr val="EF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" autoAdjust="0"/>
    <p:restoredTop sz="96353" autoAdjust="0"/>
  </p:normalViewPr>
  <p:slideViewPr>
    <p:cSldViewPr>
      <p:cViewPr>
        <p:scale>
          <a:sx n="150" d="100"/>
          <a:sy n="150" d="100"/>
        </p:scale>
        <p:origin x="2274" y="-4260"/>
      </p:cViewPr>
      <p:guideLst>
        <p:guide orient="horz" pos="5529"/>
        <p:guide pos="2160"/>
        <p:guide orient="horz" pos="5756"/>
        <p:guide pos="403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5576" y="168"/>
      </p:cViewPr>
      <p:guideLst>
        <p:guide orient="horz" pos="3109"/>
        <p:guide pos="212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 幸司(hori-kouji)" userId="21e276b0-bc71-4b2d-8d41-d765123172f5" providerId="ADAL" clId="{90BA9122-596E-47DD-BAC6-7606860E4411}"/>
    <pc:docChg chg="modSld">
      <pc:chgData name="堀 幸司(hori-kouji)" userId="21e276b0-bc71-4b2d-8d41-d765123172f5" providerId="ADAL" clId="{90BA9122-596E-47DD-BAC6-7606860E4411}" dt="2023-09-14T09:21:48.682" v="102" actId="1076"/>
      <pc:docMkLst>
        <pc:docMk/>
      </pc:docMkLst>
      <pc:sldChg chg="addSp modSp mod">
        <pc:chgData name="堀 幸司(hori-kouji)" userId="21e276b0-bc71-4b2d-8d41-d765123172f5" providerId="ADAL" clId="{90BA9122-596E-47DD-BAC6-7606860E4411}" dt="2023-09-14T09:21:15.330" v="100" actId="207"/>
        <pc:sldMkLst>
          <pc:docMk/>
          <pc:sldMk cId="4128962343" sldId="526"/>
        </pc:sldMkLst>
        <pc:spChg chg="add mod">
          <ac:chgData name="堀 幸司(hori-kouji)" userId="21e276b0-bc71-4b2d-8d41-d765123172f5" providerId="ADAL" clId="{90BA9122-596E-47DD-BAC6-7606860E4411}" dt="2023-09-14T09:21:15.330" v="100" actId="207"/>
          <ac:spMkLst>
            <pc:docMk/>
            <pc:sldMk cId="4128962343" sldId="526"/>
            <ac:spMk id="3" creationId="{CFF4E185-EC00-DBAD-E041-250A16FCF691}"/>
          </ac:spMkLst>
        </pc:spChg>
      </pc:sldChg>
      <pc:sldChg chg="addSp modSp mod">
        <pc:chgData name="堀 幸司(hori-kouji)" userId="21e276b0-bc71-4b2d-8d41-d765123172f5" providerId="ADAL" clId="{90BA9122-596E-47DD-BAC6-7606860E4411}" dt="2023-09-14T09:21:48.682" v="102" actId="1076"/>
        <pc:sldMkLst>
          <pc:docMk/>
          <pc:sldMk cId="1458853925" sldId="527"/>
        </pc:sldMkLst>
        <pc:spChg chg="add mod">
          <ac:chgData name="堀 幸司(hori-kouji)" userId="21e276b0-bc71-4b2d-8d41-d765123172f5" providerId="ADAL" clId="{90BA9122-596E-47DD-BAC6-7606860E4411}" dt="2023-09-14T09:21:48.682" v="102" actId="1076"/>
          <ac:spMkLst>
            <pc:docMk/>
            <pc:sldMk cId="1458853925" sldId="527"/>
            <ac:spMk id="3" creationId="{C05939E9-DD2A-AD3E-C4AB-69D271A6E2C8}"/>
          </ac:spMkLst>
        </pc:spChg>
      </pc:sldChg>
    </pc:docChg>
  </pc:docChgLst>
  <pc:docChgLst>
    <pc:chgData name="堀 幸司(hori-kouji)" userId="21e276b0-bc71-4b2d-8d41-d765123172f5" providerId="ADAL" clId="{99994BFC-78AF-433D-8D10-2333247304A7}"/>
    <pc:docChg chg="modSld">
      <pc:chgData name="堀 幸司(hori-kouji)" userId="21e276b0-bc71-4b2d-8d41-d765123172f5" providerId="ADAL" clId="{99994BFC-78AF-433D-8D10-2333247304A7}" dt="2023-09-14T08:52:11.724" v="9" actId="6549"/>
      <pc:docMkLst>
        <pc:docMk/>
      </pc:docMkLst>
      <pc:sldChg chg="modSp mod">
        <pc:chgData name="堀 幸司(hori-kouji)" userId="21e276b0-bc71-4b2d-8d41-d765123172f5" providerId="ADAL" clId="{99994BFC-78AF-433D-8D10-2333247304A7}" dt="2023-09-14T08:52:11.724" v="9" actId="6549"/>
        <pc:sldMkLst>
          <pc:docMk/>
          <pc:sldMk cId="1458853925" sldId="527"/>
        </pc:sldMkLst>
        <pc:spChg chg="mod">
          <ac:chgData name="堀 幸司(hori-kouji)" userId="21e276b0-bc71-4b2d-8d41-d765123172f5" providerId="ADAL" clId="{99994BFC-78AF-433D-8D10-2333247304A7}" dt="2023-09-14T08:52:11.724" v="9" actId="6549"/>
          <ac:spMkLst>
            <pc:docMk/>
            <pc:sldMk cId="1458853925" sldId="527"/>
            <ac:spMk id="32" creationId="{00000000-0000-0000-0000-000000000000}"/>
          </ac:spMkLst>
        </pc:spChg>
        <pc:spChg chg="mod">
          <ac:chgData name="堀 幸司(hori-kouji)" userId="21e276b0-bc71-4b2d-8d41-d765123172f5" providerId="ADAL" clId="{99994BFC-78AF-433D-8D10-2333247304A7}" dt="2023-09-14T08:51:29.191" v="4" actId="1036"/>
          <ac:spMkLst>
            <pc:docMk/>
            <pc:sldMk cId="1458853925" sldId="527"/>
            <ac:spMk id="90" creationId="{5254E2CE-6CD8-8C56-06ED-7C2A2236EB88}"/>
          </ac:spMkLst>
        </pc:spChg>
        <pc:spChg chg="mod">
          <ac:chgData name="堀 幸司(hori-kouji)" userId="21e276b0-bc71-4b2d-8d41-d765123172f5" providerId="ADAL" clId="{99994BFC-78AF-433D-8D10-2333247304A7}" dt="2023-09-14T08:51:35.689" v="5" actId="14100"/>
          <ac:spMkLst>
            <pc:docMk/>
            <pc:sldMk cId="1458853925" sldId="527"/>
            <ac:spMk id="91" creationId="{5C78D81E-D2F3-3E90-2E13-0A560753FB72}"/>
          </ac:spMkLst>
        </pc:spChg>
        <pc:spChg chg="mod">
          <ac:chgData name="堀 幸司(hori-kouji)" userId="21e276b0-bc71-4b2d-8d41-d765123172f5" providerId="ADAL" clId="{99994BFC-78AF-433D-8D10-2333247304A7}" dt="2023-09-14T08:47:06.044" v="2" actId="207"/>
          <ac:spMkLst>
            <pc:docMk/>
            <pc:sldMk cId="1458853925" sldId="527"/>
            <ac:spMk id="92" creationId="{1B4584B8-877F-B845-4F2C-5FC439B3874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7175" y="0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r">
              <a:defRPr sz="1200"/>
            </a:lvl1pPr>
          </a:lstStyle>
          <a:p>
            <a:fld id="{72144D8A-69A4-47E8-8D1B-227C8BC55F09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7319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7175" y="9377319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r">
              <a:defRPr sz="1200"/>
            </a:lvl1pPr>
          </a:lstStyle>
          <a:p>
            <a:fld id="{A8D5DBFD-020F-4F1A-9869-41ADFD5BE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1054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l">
              <a:defRPr sz="1200"/>
            </a:lvl1pPr>
          </a:lstStyle>
          <a:p>
            <a:r>
              <a:rPr kumimoji="1" lang="ja-JP" altLang="en-US"/>
              <a:t>機密性</a:t>
            </a:r>
            <a:r>
              <a:rPr kumimoji="1" lang="en-US" altLang="ja-JP"/>
              <a:t>2</a:t>
            </a:r>
            <a:r>
              <a:rPr kumimoji="1" lang="ja-JP" altLang="en-US"/>
              <a:t>完全性</a:t>
            </a:r>
            <a:r>
              <a:rPr kumimoji="1" lang="en-US" altLang="ja-JP"/>
              <a:t>2</a:t>
            </a:r>
            <a:r>
              <a:rPr kumimoji="1" lang="ja-JP" altLang="en-US"/>
              <a:t>可用性</a:t>
            </a:r>
            <a:r>
              <a:rPr kumimoji="1" lang="en-US" altLang="ja-JP"/>
              <a:t>2</a:t>
            </a:r>
            <a:r>
              <a:rPr kumimoji="1" lang="ja-JP" altLang="en-US"/>
              <a:t>（国民年金部）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5" y="0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r">
              <a:defRPr sz="1200"/>
            </a:lvl1pPr>
          </a:lstStyle>
          <a:p>
            <a:fld id="{CE53B9D8-DA5B-448C-9D67-F00476BC7359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381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9" tIns="45729" rIns="91459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5" y="4689517"/>
            <a:ext cx="5391150" cy="4442698"/>
          </a:xfrm>
          <a:prstGeom prst="rect">
            <a:avLst/>
          </a:prstGeom>
        </p:spPr>
        <p:txBody>
          <a:bodyPr vert="horz" lIns="91459" tIns="45729" rIns="91459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319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5" y="9377319"/>
            <a:ext cx="2920207" cy="49363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r">
              <a:defRPr sz="1200"/>
            </a:lvl1pPr>
          </a:lstStyle>
          <a:p>
            <a:fld id="{947F3479-ED16-4BA1-8510-880067700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482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6BEA-48DF-40B9-B93F-BF71E89F39B2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F1F-8E86-45EB-B214-D5929AF07E46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217A-C2BD-422A-9B36-D03EEA08B47A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1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2049-2614-4978-AC08-D797FEE8A0CB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6038-1A1E-43B3-979F-BF62E4365D7C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2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5B4BC-B73F-4860-B205-C774DDAF0FF5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6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18C9-97FE-418D-9FD9-D7851E89BC47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0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ADE1-DC8D-4017-A305-24B63DD6E4A6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FAC0-DAFD-4376-AF45-E0C4B4FEEB35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0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AA3C-3D17-4101-A4AF-9288A6BD5DBD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D40A-44DA-4C21-B36F-E94B628C2B99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2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2E0D-7A9C-4427-8B79-3DCDAA8B6D8A}" type="datetime1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July2017</a:t>
            </a:r>
            <a:r>
              <a:rPr kumimoji="1" lang="ja-JP" altLang="en-US"/>
              <a:t>＜</a:t>
            </a:r>
            <a:r>
              <a:rPr kumimoji="1" lang="en-US" altLang="ja-JP"/>
              <a:t>Vol.4</a:t>
            </a:r>
            <a:r>
              <a:rPr kumimoji="1" lang="ja-JP" altLang="en-US"/>
              <a:t>５＞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30D-9CDA-4A0A-AC68-F0209F84D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156" userDrawn="1">
          <p15:clr>
            <a:srgbClr val="F26B43"/>
          </p15:clr>
        </p15:guide>
        <p15:guide id="4" orient="horz" pos="172" userDrawn="1">
          <p15:clr>
            <a:srgbClr val="F26B43"/>
          </p15:clr>
        </p15:guide>
        <p15:guide id="5" orient="horz" pos="6068" userDrawn="1">
          <p15:clr>
            <a:srgbClr val="F26B43"/>
          </p15:clr>
        </p15:guide>
        <p15:guide id="6" orient="horz" pos="126" userDrawn="1">
          <p15:clr>
            <a:srgbClr val="F26B43"/>
          </p15:clr>
        </p15:guide>
        <p15:guide id="7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345405" y="1488000"/>
            <a:ext cx="6337301" cy="8145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>
              <a:solidFill>
                <a:schemeClr val="accent6">
                  <a:lumMod val="20000"/>
                  <a:lumOff val="8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363" y="3483948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国民健康</a:t>
            </a:r>
            <a:r>
              <a:rPr lang="ja-JP" altLang="en-U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保険税の免除内容</a:t>
            </a:r>
            <a:endParaRPr lang="ja-JP" altLang="en-US" sz="1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8978" y="3797903"/>
            <a:ext cx="5995058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その年度に納める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保険税から、対象者に係る産前産後期間相当分</a:t>
            </a:r>
            <a:r>
              <a:rPr lang="en-US" altLang="ja-JP" sz="1200" b="1" baseline="30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の保険税（所得割額と均等割額）が減額されます。　</a:t>
            </a:r>
            <a:endParaRPr lang="en-US" altLang="ja-JP" sz="1200" b="1" dirty="0" smtClean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en-US" altLang="ja-JP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単</a:t>
            </a:r>
            <a:r>
              <a:rPr lang="ja-JP" altLang="en-US" sz="1000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胎妊娠の</a:t>
            </a: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場合：出産予定月または出産月の前月</a:t>
            </a:r>
            <a:r>
              <a:rPr lang="ja-JP" altLang="en-US" sz="1000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から</a:t>
            </a:r>
            <a:r>
              <a:rPr lang="ja-JP" altLang="en-US" sz="10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計４ヶ月相当分</a:t>
            </a: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1000" dirty="0" smtClean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多胎</a:t>
            </a:r>
            <a:r>
              <a:rPr lang="ja-JP" altLang="en-US" sz="1000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妊娠の</a:t>
            </a:r>
            <a:r>
              <a:rPr lang="ja-JP" altLang="en-US" sz="1000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場合：出産予定月または出産月の３ヶ月前から</a:t>
            </a:r>
            <a:r>
              <a:rPr lang="ja-JP" altLang="en-US" sz="100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計６ヶ月相当分</a:t>
            </a:r>
            <a:endParaRPr lang="en-US" altLang="ja-JP" sz="1000" b="1" dirty="0" smtClean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endParaRPr lang="ja-JP" altLang="en-US" sz="100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90936" y="4601539"/>
            <a:ext cx="1088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･･･対象期間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2128" y="7362874"/>
            <a:ext cx="5621872" cy="186512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❶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産前・産後期間に係る国民健康保険税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免除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措置届出書</a:t>
            </a:r>
            <a:endParaRPr lang="en-US" altLang="ja-JP" sz="105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母子</a:t>
            </a:r>
            <a:r>
              <a:rPr lang="ja-JP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健康</a:t>
            </a:r>
            <a:r>
              <a:rPr lang="ja-JP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手帳など</a:t>
            </a:r>
            <a:endParaRPr lang="en-US" altLang="ja-JP" sz="105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出産予定日または出産日を確認することができる書類・多胎妊娠の方はその確認ができる書類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出産前に郵送で申請の場合は、母子手帳の表紙と出産予定日を記載したページ、または直近の妊婦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健康診査受診票（乙）のコピーなどを添付してください。出産後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届け出る方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は母子手帳の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出産届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出済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証明の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ページなど、子との身分関係が確認できる書類のコピーを添付してください。）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❸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マイナンバーカード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お持ちでない方は、マイナンバーが確認できる書類と、運転免許証やパスポート、在留カード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など、顔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付き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の本人確認書類</a:t>
            </a:r>
            <a:endParaRPr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just">
              <a:lnSpc>
                <a:spcPct val="120000"/>
              </a:lnSpc>
            </a:pPr>
            <a:endParaRPr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25523ED-4F8E-574D-85DA-EE9CFEBA492C}"/>
              </a:ext>
            </a:extLst>
          </p:cNvPr>
          <p:cNvSpPr txBox="1"/>
          <p:nvPr/>
        </p:nvSpPr>
        <p:spPr>
          <a:xfrm>
            <a:off x="395671" y="2163000"/>
            <a:ext cx="6048329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対象となる方・受付期間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09542" y="2568000"/>
            <a:ext cx="6169458" cy="10756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月１日以降に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出産または出産予定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の国民健康保険被保険者の方が対象です。</a:t>
            </a:r>
            <a:endParaRPr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85725">
              <a:lnSpc>
                <a:spcPct val="120000"/>
              </a:lnSpc>
            </a:pP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妊娠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日（４ヶ月）以上の出産が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対象（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死産、流産、早産及び人工妊娠中絶の場合も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含む）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原則として申請が必要です。</a:t>
            </a:r>
            <a:endParaRPr lang="en-US" altLang="ja-JP" sz="105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出産予定日の６ヶ月前から届出ができます。出産後の届出も可能です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（令和６年１月４日受付開始）</a:t>
            </a:r>
            <a:endParaRPr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1B19351-96AC-D149-B425-4D6830EBDD45}"/>
              </a:ext>
            </a:extLst>
          </p:cNvPr>
          <p:cNvSpPr txBox="1"/>
          <p:nvPr/>
        </p:nvSpPr>
        <p:spPr>
          <a:xfrm>
            <a:off x="404420" y="9003000"/>
            <a:ext cx="6049160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届出先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639000" y="4797635"/>
            <a:ext cx="5046037" cy="605365"/>
            <a:chOff x="740381" y="4586905"/>
            <a:chExt cx="5046037" cy="605365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CF0D7FFF-5738-6B46-9E35-5E575C8A49D2}"/>
                </a:ext>
              </a:extLst>
            </p:cNvPr>
            <p:cNvSpPr txBox="1"/>
            <p:nvPr/>
          </p:nvSpPr>
          <p:spPr>
            <a:xfrm>
              <a:off x="1252014" y="4594048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B8E1205-1DEB-B34D-92CB-A00D2D3A7584}"/>
                </a:ext>
              </a:extLst>
            </p:cNvPr>
            <p:cNvSpPr txBox="1"/>
            <p:nvPr/>
          </p:nvSpPr>
          <p:spPr>
            <a:xfrm>
              <a:off x="1899748" y="4595349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1FD2505-16C3-6C42-8AE5-CDA625D040E3}"/>
                </a:ext>
              </a:extLst>
            </p:cNvPr>
            <p:cNvSpPr txBox="1"/>
            <p:nvPr/>
          </p:nvSpPr>
          <p:spPr>
            <a:xfrm>
              <a:off x="2547482" y="4596429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月前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5628948-CF6F-464B-AC2E-6801F72A28CA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2F0FA20-D098-8540-879B-BEBA3BEE207B}"/>
                </a:ext>
              </a:extLst>
            </p:cNvPr>
            <p:cNvSpPr txBox="1"/>
            <p:nvPr/>
          </p:nvSpPr>
          <p:spPr>
            <a:xfrm>
              <a:off x="4468223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2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3E76878-7CBF-E741-8277-0FDB2CB74248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3</a:t>
              </a:r>
              <a:r>
                <a:rPr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月後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740381" y="4721890"/>
              <a:ext cx="5046037" cy="198000"/>
              <a:chOff x="823109" y="4721472"/>
              <a:chExt cx="5046037" cy="198000"/>
            </a:xfrm>
          </p:grpSpPr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1707ED-7667-6B4D-94A7-7C724D205669}"/>
                  </a:ext>
                </a:extLst>
              </p:cNvPr>
              <p:cNvSpPr txBox="1"/>
              <p:nvPr/>
            </p:nvSpPr>
            <p:spPr>
              <a:xfrm>
                <a:off x="823109" y="4751223"/>
                <a:ext cx="504056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単胎の方</a:t>
                </a:r>
                <a:endParaRPr lang="en-US" altLang="ja-JP" sz="9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3BC6393E-D9E1-C941-BAE6-636AB22FEFDB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CD88986D-42EF-7043-8EB9-6D1BE855DC79}"/>
                  </a:ext>
                </a:extLst>
              </p:cNvPr>
              <p:cNvSpPr/>
              <p:nvPr/>
            </p:nvSpPr>
            <p:spPr>
              <a:xfrm>
                <a:off x="198247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DB4257F8-7FED-4E41-8282-3375AFA89A55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DA867E09-7A0C-E44C-BBB1-9FD411D1E3DD}"/>
                  </a:ext>
                </a:extLst>
              </p:cNvPr>
              <p:cNvSpPr/>
              <p:nvPr/>
            </p:nvSpPr>
            <p:spPr>
              <a:xfrm>
                <a:off x="3277944" y="472147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78D56705-11A7-2E47-A9E1-D16A8088A56B}"/>
                  </a:ext>
                </a:extLst>
              </p:cNvPr>
              <p:cNvSpPr/>
              <p:nvPr/>
            </p:nvSpPr>
            <p:spPr>
              <a:xfrm>
                <a:off x="3925678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28D760AF-F982-D149-8C3D-BF25BF44CD71}"/>
                  </a:ext>
                </a:extLst>
              </p:cNvPr>
              <p:cNvSpPr/>
              <p:nvPr/>
            </p:nvSpPr>
            <p:spPr>
              <a:xfrm>
                <a:off x="4573412" y="472147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3C4DA63D-BB2C-9E47-9AA2-0278471D0904}"/>
                  </a:ext>
                </a:extLst>
              </p:cNvPr>
              <p:cNvSpPr/>
              <p:nvPr/>
            </p:nvSpPr>
            <p:spPr>
              <a:xfrm>
                <a:off x="5221146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9DA733B-F595-2D4F-AF3E-4DDE51B8201C}"/>
                  </a:ext>
                </a:extLst>
              </p:cNvPr>
              <p:cNvSpPr txBox="1"/>
              <p:nvPr/>
            </p:nvSpPr>
            <p:spPr>
              <a:xfrm>
                <a:off x="3063531" y="4770581"/>
                <a:ext cx="1025803" cy="107722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700" dirty="0" smtClean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出産</a:t>
                </a:r>
                <a:r>
                  <a:rPr lang="en-US" altLang="ja-JP" sz="700" dirty="0" smtClean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(</a:t>
                </a:r>
                <a:r>
                  <a:rPr lang="ja-JP" altLang="en-US" sz="700" dirty="0" smtClean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予定</a:t>
                </a:r>
                <a:r>
                  <a:rPr lang="en-US" altLang="ja-JP" sz="700" dirty="0" smtClean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)</a:t>
                </a:r>
                <a:r>
                  <a:rPr lang="ja-JP" altLang="en-US" sz="700" dirty="0" smtClean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月</a:t>
                </a:r>
                <a:endParaRPr lang="en-US" altLang="ja-JP" sz="700" baseline="300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E7294813-7ABD-3A45-B6ED-374FAEF33624}"/>
                  </a:ext>
                </a:extLst>
              </p:cNvPr>
              <p:cNvSpPr/>
              <p:nvPr/>
            </p:nvSpPr>
            <p:spPr>
              <a:xfrm>
                <a:off x="2630210" y="4721472"/>
                <a:ext cx="2591734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40381" y="4986316"/>
              <a:ext cx="5046037" cy="205954"/>
              <a:chOff x="823109" y="4985898"/>
              <a:chExt cx="5046037" cy="205954"/>
            </a:xfrm>
          </p:grpSpPr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1A3AA89-F121-B04E-8C1F-ED472C460BBB}"/>
                  </a:ext>
                </a:extLst>
              </p:cNvPr>
              <p:cNvSpPr txBox="1"/>
              <p:nvPr/>
            </p:nvSpPr>
            <p:spPr>
              <a:xfrm>
                <a:off x="823109" y="5019756"/>
                <a:ext cx="504056" cy="14619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r>
                  <a:rPr lang="ja-JP" altLang="en-US" sz="95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多胎</a:t>
                </a:r>
                <a:r>
                  <a:rPr lang="ja-JP" altLang="en-US" sz="800" dirty="0">
                    <a:latin typeface="Yu Gothic Medium" panose="020B0400000000000000" pitchFamily="34" charset="-128"/>
                    <a:ea typeface="Yu Gothic Medium" panose="020B0400000000000000" pitchFamily="34" charset="-128"/>
                  </a:rPr>
                  <a:t>の方</a:t>
                </a:r>
                <a:endPara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endParaRPr>
              </a:p>
            </p:txBody>
          </p: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6F2CA19E-1080-8044-925E-977F89A2EEB0}"/>
                  </a:ext>
                </a:extLst>
              </p:cNvPr>
              <p:cNvSpPr/>
              <p:nvPr/>
            </p:nvSpPr>
            <p:spPr>
              <a:xfrm>
                <a:off x="1334742" y="4985898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AD0129A-7961-2B48-AC82-660846A9E060}"/>
                  </a:ext>
                </a:extLst>
              </p:cNvPr>
              <p:cNvSpPr/>
              <p:nvPr/>
            </p:nvSpPr>
            <p:spPr>
              <a:xfrm>
                <a:off x="1982476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68F5140-52C0-3646-9F0C-26365BD35824}"/>
                  </a:ext>
                </a:extLst>
              </p:cNvPr>
              <p:cNvSpPr/>
              <p:nvPr/>
            </p:nvSpPr>
            <p:spPr>
              <a:xfrm>
                <a:off x="2630210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1BB9A10D-A8D1-9B4A-A8B6-D54624C1018B}"/>
                  </a:ext>
                </a:extLst>
              </p:cNvPr>
              <p:cNvSpPr/>
              <p:nvPr/>
            </p:nvSpPr>
            <p:spPr>
              <a:xfrm>
                <a:off x="3277944" y="4993852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C50EE6F-6F36-274D-902A-48865F7A6D2E}"/>
                  </a:ext>
                </a:extLst>
              </p:cNvPr>
              <p:cNvSpPr/>
              <p:nvPr/>
            </p:nvSpPr>
            <p:spPr>
              <a:xfrm>
                <a:off x="3925678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EA720FA9-0594-1248-BAF6-D00C3C04BD7D}"/>
                  </a:ext>
                </a:extLst>
              </p:cNvPr>
              <p:cNvSpPr/>
              <p:nvPr/>
            </p:nvSpPr>
            <p:spPr>
              <a:xfrm>
                <a:off x="4573412" y="4993852"/>
                <a:ext cx="648000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3258102E-63D9-BF46-AF7F-F4BFF769AC84}"/>
                  </a:ext>
                </a:extLst>
              </p:cNvPr>
              <p:cNvSpPr/>
              <p:nvPr/>
            </p:nvSpPr>
            <p:spPr>
              <a:xfrm>
                <a:off x="5221146" y="499385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2D4C8501-7F46-7145-BDD8-17410C3388D2}"/>
                  </a:ext>
                </a:extLst>
              </p:cNvPr>
              <p:cNvSpPr/>
              <p:nvPr/>
            </p:nvSpPr>
            <p:spPr>
              <a:xfrm>
                <a:off x="1334742" y="4993852"/>
                <a:ext cx="3887202" cy="198000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ACDDA5-5795-104C-845A-7F720541F50F}"/>
              </a:ext>
            </a:extLst>
          </p:cNvPr>
          <p:cNvSpPr txBox="1"/>
          <p:nvPr/>
        </p:nvSpPr>
        <p:spPr>
          <a:xfrm>
            <a:off x="395363" y="7113000"/>
            <a:ext cx="6048672" cy="299052"/>
          </a:xfrm>
          <a:prstGeom prst="rect">
            <a:avLst/>
          </a:prstGeom>
          <a:solidFill>
            <a:srgbClr val="F0838F"/>
          </a:solidFill>
        </p:spPr>
        <p:txBody>
          <a:bodyPr wrap="square" lIns="108000" tIns="46800" rIns="0" bIns="36000" rtlCol="0" anchor="ctr" anchorCtr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届出に必要な書類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0270526-9A9A-3CFA-4D5E-0576F70A91FB}"/>
              </a:ext>
            </a:extLst>
          </p:cNvPr>
          <p:cNvSpPr txBox="1"/>
          <p:nvPr/>
        </p:nvSpPr>
        <p:spPr>
          <a:xfrm>
            <a:off x="1093993" y="5457102"/>
            <a:ext cx="4630007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900" b="1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900" b="1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）原則</a:t>
            </a:r>
            <a:r>
              <a:rPr lang="ja-JP" altLang="en-US" sz="900" b="1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00" b="1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して申請を受付けた翌月に減額後の更正通知を送付します。納期限未到来の納付額で　</a:t>
            </a:r>
            <a:endParaRPr lang="en-US" altLang="ja-JP" sz="900" b="1" spc="-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b="1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b="1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減額分を調整しますので、申請月までに納期限が到来する納付書は納めてください。</a:t>
            </a:r>
            <a:endParaRPr lang="en-US" altLang="ja-JP" sz="900" b="1" spc="-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2</a:t>
            </a:r>
            <a:r>
              <a:rPr lang="ja-JP" altLang="en-US" sz="9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）保険税を減額した結果、保険税が過払いとなった場合は還付します。</a:t>
            </a:r>
            <a:endParaRPr lang="en-US" altLang="ja-JP" sz="9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780017C-E9B2-0488-7F2E-3053DAF7A58F}"/>
              </a:ext>
            </a:extLst>
          </p:cNvPr>
          <p:cNvSpPr txBox="1"/>
          <p:nvPr/>
        </p:nvSpPr>
        <p:spPr>
          <a:xfrm>
            <a:off x="458622" y="6078000"/>
            <a:ext cx="6048672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注意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令和５年度は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en-US" sz="105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産前産後期間の</a:t>
            </a:r>
            <a:r>
              <a:rPr lang="ja-JP" altLang="en-US" sz="105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うち令和</a:t>
            </a:r>
            <a:r>
              <a:rPr lang="ja-JP" altLang="en-US" sz="1050" b="1" dirty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６年１月以降</a:t>
            </a:r>
            <a:r>
              <a:rPr lang="ja-JP" altLang="en-US" sz="1050" b="1" dirty="0" smtClean="0">
                <a:solidFill>
                  <a:srgbClr val="E7435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の該当期間分だけが対象です。</a:t>
            </a:r>
            <a:endParaRPr lang="en-US" altLang="ja-JP" sz="1050" dirty="0">
              <a:solidFill>
                <a:srgbClr val="E7435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BC5636F-9EFD-8AE3-29B5-644FFA1D7843}"/>
              </a:ext>
            </a:extLst>
          </p:cNvPr>
          <p:cNvGrpSpPr/>
          <p:nvPr/>
        </p:nvGrpSpPr>
        <p:grpSpPr>
          <a:xfrm>
            <a:off x="1093993" y="6303000"/>
            <a:ext cx="4591044" cy="332985"/>
            <a:chOff x="1252014" y="4586905"/>
            <a:chExt cx="4534404" cy="332985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E385CB2-240C-2457-4CF7-25ECA01596F1}"/>
                </a:ext>
              </a:extLst>
            </p:cNvPr>
            <p:cNvSpPr txBox="1"/>
            <p:nvPr/>
          </p:nvSpPr>
          <p:spPr>
            <a:xfrm>
              <a:off x="125201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令和５年８月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19B56C-9719-E4B4-26FF-5016B85A0B40}"/>
                </a:ext>
              </a:extLst>
            </p:cNvPr>
            <p:cNvSpPr txBox="1"/>
            <p:nvPr/>
          </p:nvSpPr>
          <p:spPr>
            <a:xfrm>
              <a:off x="189974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９月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D91DDF-DF31-7BDF-452E-4169A99CB21C}"/>
                </a:ext>
              </a:extLst>
            </p:cNvPr>
            <p:cNvSpPr txBox="1"/>
            <p:nvPr/>
          </p:nvSpPr>
          <p:spPr>
            <a:xfrm>
              <a:off x="2547482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10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B447FD8-147A-AE25-3368-A1F0EF98F3D5}"/>
                </a:ext>
              </a:extLst>
            </p:cNvPr>
            <p:cNvSpPr txBox="1"/>
            <p:nvPr/>
          </p:nvSpPr>
          <p:spPr>
            <a:xfrm>
              <a:off x="3842950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ja-JP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12</a:t>
              </a:r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26710B1-E4D6-452C-E9E1-A4F325D04F8E}"/>
                </a:ext>
              </a:extLst>
            </p:cNvPr>
            <p:cNvSpPr txBox="1"/>
            <p:nvPr/>
          </p:nvSpPr>
          <p:spPr>
            <a:xfrm>
              <a:off x="4490684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令和６年１月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5029579-CC23-DE46-0B2C-DE9E2D0C03F6}"/>
                </a:ext>
              </a:extLst>
            </p:cNvPr>
            <p:cNvSpPr txBox="1"/>
            <p:nvPr/>
          </p:nvSpPr>
          <p:spPr>
            <a:xfrm>
              <a:off x="5138418" y="4586905"/>
              <a:ext cx="648000" cy="12311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800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２月</a:t>
              </a:r>
              <a:endPara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568FB27-4923-0C95-7061-57C0B48841F7}"/>
                </a:ext>
              </a:extLst>
            </p:cNvPr>
            <p:cNvGrpSpPr/>
            <p:nvPr/>
          </p:nvGrpSpPr>
          <p:grpSpPr>
            <a:xfrm>
              <a:off x="1252014" y="4719530"/>
              <a:ext cx="4519183" cy="200360"/>
              <a:chOff x="1334742" y="4719112"/>
              <a:chExt cx="4519183" cy="200360"/>
            </a:xfrm>
          </p:grpSpPr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ADEBAEDB-AE5C-38E6-AEFA-79FB82744320}"/>
                  </a:ext>
                </a:extLst>
              </p:cNvPr>
              <p:cNvSpPr/>
              <p:nvPr/>
            </p:nvSpPr>
            <p:spPr>
              <a:xfrm>
                <a:off x="1334742" y="472147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D98A6506-449B-583C-0BB1-CD67E64ABDBD}"/>
                  </a:ext>
                </a:extLst>
              </p:cNvPr>
              <p:cNvSpPr/>
              <p:nvPr/>
            </p:nvSpPr>
            <p:spPr>
              <a:xfrm>
                <a:off x="5205925" y="4719112"/>
                <a:ext cx="648000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>
                <a:extLst>
                  <a:ext uri="{FF2B5EF4-FFF2-40B4-BE49-F238E27FC236}">
                    <a16:creationId xmlns:a16="http://schemas.microsoft.com/office/drawing/2014/main" id="{A930DDF0-4ABD-42EF-399E-E307EBE1DA31}"/>
                  </a:ext>
                </a:extLst>
              </p:cNvPr>
              <p:cNvSpPr/>
              <p:nvPr/>
            </p:nvSpPr>
            <p:spPr>
              <a:xfrm>
                <a:off x="2581518" y="4721461"/>
                <a:ext cx="692494" cy="198000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62F515E3-BD14-C83F-0682-65DE837D2797}"/>
                  </a:ext>
                </a:extLst>
              </p:cNvPr>
              <p:cNvSpPr/>
              <p:nvPr/>
            </p:nvSpPr>
            <p:spPr>
              <a:xfrm>
                <a:off x="3273619" y="4721461"/>
                <a:ext cx="648000" cy="198000"/>
              </a:xfrm>
              <a:prstGeom prst="rect">
                <a:avLst/>
              </a:prstGeom>
              <a:solidFill>
                <a:srgbClr val="FDF707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FC405CCF-CC52-BA64-6A9B-9DE22F09EE6E}"/>
                  </a:ext>
                </a:extLst>
              </p:cNvPr>
              <p:cNvSpPr/>
              <p:nvPr/>
            </p:nvSpPr>
            <p:spPr>
              <a:xfrm>
                <a:off x="4567298" y="4721097"/>
                <a:ext cx="648000" cy="188829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8CEDBE76-EF0D-7E68-EC0D-32161C68A360}"/>
                  </a:ext>
                </a:extLst>
              </p:cNvPr>
              <p:cNvSpPr/>
              <p:nvPr/>
            </p:nvSpPr>
            <p:spPr>
              <a:xfrm>
                <a:off x="3919691" y="4720735"/>
                <a:ext cx="653987" cy="196377"/>
              </a:xfrm>
              <a:prstGeom prst="rect">
                <a:avLst/>
              </a:prstGeom>
              <a:solidFill>
                <a:srgbClr val="FFFBC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5F5BFFE2-1FDC-541E-EEBE-8D4B7BE51AD5}"/>
                  </a:ext>
                </a:extLst>
              </p:cNvPr>
              <p:cNvSpPr/>
              <p:nvPr/>
            </p:nvSpPr>
            <p:spPr>
              <a:xfrm>
                <a:off x="1984531" y="4721461"/>
                <a:ext cx="592928" cy="198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8C1CC398-5D64-22C9-8106-90CD9D77828B}"/>
                  </a:ext>
                </a:extLst>
              </p:cNvPr>
              <p:cNvSpPr/>
              <p:nvPr/>
            </p:nvSpPr>
            <p:spPr>
              <a:xfrm>
                <a:off x="4573678" y="4730207"/>
                <a:ext cx="648266" cy="186905"/>
              </a:xfrm>
              <a:prstGeom prst="rect">
                <a:avLst/>
              </a:prstGeom>
              <a:noFill/>
              <a:ln w="22225">
                <a:solidFill>
                  <a:srgbClr val="E25C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44BF14A-25E3-B02C-5286-51BBC515E088}"/>
              </a:ext>
            </a:extLst>
          </p:cNvPr>
          <p:cNvSpPr txBox="1"/>
          <p:nvPr/>
        </p:nvSpPr>
        <p:spPr>
          <a:xfrm>
            <a:off x="3010854" y="6303000"/>
            <a:ext cx="648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11</a:t>
            </a:r>
            <a:r>
              <a:rPr lang="ja-JP" altLang="en-US" sz="8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8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7A1AE0C7-684B-3896-75D6-26A160229E9E}"/>
              </a:ext>
            </a:extLst>
          </p:cNvPr>
          <p:cNvSpPr txBox="1"/>
          <p:nvPr/>
        </p:nvSpPr>
        <p:spPr>
          <a:xfrm>
            <a:off x="1093992" y="6663000"/>
            <a:ext cx="4900008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例）令和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５年</a:t>
            </a:r>
            <a:r>
              <a:rPr lang="en-US" altLang="ja-JP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月に</a:t>
            </a: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出産の（単胎）場合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、令和６年</a:t>
            </a: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１月相当分（１ヶ月分）の保険税が減額されます。</a:t>
            </a:r>
            <a:endParaRPr lang="en-US" altLang="ja-JP" sz="900" spc="-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（令和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６年１月より前の</a:t>
            </a: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期間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ついては制度開始前のため、減額の</a:t>
            </a:r>
            <a:r>
              <a:rPr lang="ja-JP" altLang="en-US" sz="900"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対象とは</a:t>
            </a:r>
            <a:r>
              <a:rPr lang="ja-JP" altLang="en-US" sz="90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なりません。）</a:t>
            </a:r>
            <a:endParaRPr lang="en-US" altLang="ja-JP" sz="900" spc="-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058795" y="4614518"/>
            <a:ext cx="542679" cy="158482"/>
            <a:chOff x="5202130" y="4386482"/>
            <a:chExt cx="656870" cy="152085"/>
          </a:xfrm>
        </p:grpSpPr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5C78D81E-D2F3-3E90-2E13-0A560753FB72}"/>
                </a:ext>
              </a:extLst>
            </p:cNvPr>
            <p:cNvSpPr/>
            <p:nvPr/>
          </p:nvSpPr>
          <p:spPr>
            <a:xfrm>
              <a:off x="5202130" y="4390861"/>
              <a:ext cx="656870" cy="140869"/>
            </a:xfrm>
            <a:prstGeom prst="rect">
              <a:avLst/>
            </a:prstGeom>
            <a:solidFill>
              <a:srgbClr val="FFFB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5254E2CE-6CD8-8C56-06ED-7C2A2236EB88}"/>
                </a:ext>
              </a:extLst>
            </p:cNvPr>
            <p:cNvSpPr/>
            <p:nvPr/>
          </p:nvSpPr>
          <p:spPr>
            <a:xfrm>
              <a:off x="5212067" y="4386482"/>
              <a:ext cx="646933" cy="152085"/>
            </a:xfrm>
            <a:prstGeom prst="rect">
              <a:avLst/>
            </a:prstGeom>
            <a:noFill/>
            <a:ln w="22225">
              <a:solidFill>
                <a:srgbClr val="E25C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1B4584B8-877F-B845-4F2C-5FC439B38748}"/>
              </a:ext>
            </a:extLst>
          </p:cNvPr>
          <p:cNvSpPr/>
          <p:nvPr/>
        </p:nvSpPr>
        <p:spPr>
          <a:xfrm>
            <a:off x="255938" y="273000"/>
            <a:ext cx="6361778" cy="10132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産前産後期間相当分（４ヶ月分）の</a:t>
            </a:r>
            <a:endParaRPr kumimoji="1" lang="en-US" altLang="ja-JP" sz="2800" b="1" dirty="0">
              <a:solidFill>
                <a:srgbClr val="E74356"/>
              </a:solidFill>
              <a:latin typeface="+mn-ea"/>
            </a:endParaRPr>
          </a:p>
          <a:p>
            <a:pPr algn="dist"/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国民健康</a:t>
            </a:r>
            <a:r>
              <a:rPr kumimoji="1" lang="ja-JP" altLang="en-US" sz="2800" b="1" dirty="0" smtClean="0">
                <a:solidFill>
                  <a:srgbClr val="E74356"/>
                </a:solidFill>
                <a:latin typeface="+mn-ea"/>
              </a:rPr>
              <a:t>保険税が免除されます</a:t>
            </a:r>
            <a:r>
              <a:rPr kumimoji="1" lang="ja-JP" altLang="en-US" sz="2800" b="1" dirty="0">
                <a:solidFill>
                  <a:srgbClr val="E74356"/>
                </a:solidFill>
                <a:latin typeface="+mn-ea"/>
              </a:rPr>
              <a:t>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164F69-6666-1943-3B5F-598A24842CFD}"/>
              </a:ext>
            </a:extLst>
          </p:cNvPr>
          <p:cNvSpPr txBox="1"/>
          <p:nvPr/>
        </p:nvSpPr>
        <p:spPr>
          <a:xfrm>
            <a:off x="390866" y="9305640"/>
            <a:ext cx="4646171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17"/>
              </a:lnSpc>
            </a:pPr>
            <a:r>
              <a:rPr lang="ja-JP" altLang="en-US" sz="105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</a:t>
            </a:r>
            <a:r>
              <a:rPr lang="ja-JP" altLang="en-US" sz="120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 </a:t>
            </a:r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sym typeface="Wingdings" panose="05000000000000000000" pitchFamily="2" charset="2"/>
              </a:rPr>
              <a:t>清瀬</a:t>
            </a:r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生涯健幸部保険年金課国保係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042–497-2048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（直通）</a:t>
            </a: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2A906A-F943-AE4A-BC30-6BAA8A85D11C}"/>
              </a:ext>
            </a:extLst>
          </p:cNvPr>
          <p:cNvSpPr txBox="1"/>
          <p:nvPr/>
        </p:nvSpPr>
        <p:spPr>
          <a:xfrm>
            <a:off x="458622" y="1668000"/>
            <a:ext cx="5895378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令和６年１月から、出産被保険者に係る産前産後期間の国民健康保険税（所得割額および均等割額）の免除措置が始まります。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F9DA733B-F595-2D4F-AF3E-4DDE51B8201C}"/>
              </a:ext>
            </a:extLst>
          </p:cNvPr>
          <p:cNvSpPr txBox="1"/>
          <p:nvPr/>
        </p:nvSpPr>
        <p:spPr>
          <a:xfrm>
            <a:off x="2889000" y="5247056"/>
            <a:ext cx="1025803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出産</a:t>
            </a:r>
            <a:r>
              <a:rPr lang="en-US" altLang="ja-JP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予定</a:t>
            </a:r>
            <a:r>
              <a:rPr lang="en-US" altLang="ja-JP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700" baseline="300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F9DA733B-F595-2D4F-AF3E-4DDE51B8201C}"/>
              </a:ext>
            </a:extLst>
          </p:cNvPr>
          <p:cNvSpPr txBox="1"/>
          <p:nvPr/>
        </p:nvSpPr>
        <p:spPr>
          <a:xfrm>
            <a:off x="2855446" y="6483000"/>
            <a:ext cx="1025803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出産</a:t>
            </a:r>
            <a:r>
              <a:rPr lang="en-US" altLang="ja-JP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(</a:t>
            </a:r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予定</a:t>
            </a:r>
            <a:r>
              <a:rPr lang="en-US" altLang="ja-JP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)</a:t>
            </a:r>
            <a:r>
              <a:rPr lang="ja-JP" altLang="en-US" sz="700" dirty="0" smtClean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月</a:t>
            </a:r>
            <a:endParaRPr lang="en-US" altLang="ja-JP" sz="700" baseline="300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3" name="ハート 2"/>
          <p:cNvSpPr/>
          <p:nvPr/>
        </p:nvSpPr>
        <p:spPr>
          <a:xfrm rot="1085044">
            <a:off x="5849581" y="8084278"/>
            <a:ext cx="527614" cy="1243427"/>
          </a:xfrm>
          <a:prstGeom prst="heart">
            <a:avLst/>
          </a:prstGeom>
          <a:noFill/>
          <a:ln>
            <a:solidFill>
              <a:srgbClr val="F7D5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ハート 109"/>
          <p:cNvSpPr/>
          <p:nvPr/>
        </p:nvSpPr>
        <p:spPr>
          <a:xfrm rot="1085044">
            <a:off x="5768956" y="8109178"/>
            <a:ext cx="527614" cy="1243427"/>
          </a:xfrm>
          <a:prstGeom prst="heart">
            <a:avLst/>
          </a:prstGeom>
          <a:noFill/>
          <a:ln>
            <a:solidFill>
              <a:srgbClr val="F7D5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9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28243</TotalTime>
  <Words>606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Yu Gothic Medium</vt:lpstr>
      <vt:lpstr>Yu Gothic</vt:lpstr>
      <vt:lpstr>Yu Gothic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松尾　隼汰</dc:creator>
  <cp:lastModifiedBy>01476</cp:lastModifiedBy>
  <cp:revision>2202</cp:revision>
  <cp:lastPrinted>2023-11-28T06:48:17Z</cp:lastPrinted>
  <dcterms:created xsi:type="dcterms:W3CDTF">2017-05-26T05:29:29Z</dcterms:created>
  <dcterms:modified xsi:type="dcterms:W3CDTF">2023-12-26T06:47:59Z</dcterms:modified>
</cp:coreProperties>
</file>